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Open Sans" panose="02010600030101010101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3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8894965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48894965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8014440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488014440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880144400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4880144400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880144400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4880144400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880144400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4880144400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88014440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488014440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880144400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4880144400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87f709cd9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487f709cd9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883fb94a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4883fb94a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8894965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48894965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87f709cd9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487f709cd9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s"/>
              <a:t>Let me talk a little bit about preparation. Like majority of groups which are also doing image recognition project, we use TensorFlow as the backend. The second package is called TfLearn which is a higher-level API for TensorFlow. So if you only want to solve a high-level vision problem with neural network, using TfLearn can significantly reduce line of code in the model.</a:t>
            </a: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8894965a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48894965a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We did try ResNet at the very beginning because it is a advanced network, but it took much more time to converge on my computer. So in the scope of time, we focus more on AlexNet in our project. </a:t>
            </a: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88014440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488014440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s"/>
              <a:t>Besides of pretrained setting, we also modify our models in the following aspects.</a:t>
            </a: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87f709cd9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487f709cd9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s"/>
              <a:t>So after weeks of training, we got our final model. In that model we ran 100 epochs to converge, and evaluate once on every 5 epochs. </a:t>
            </a: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87f709cd9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487f709cd9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934c2e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48934c2e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7f709cd9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487f709cd9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87f709cd9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487f709cd9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87f709cd9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487f709cd9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7f709cd9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487f709cd9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88be5efbe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88be5efbe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87f709cd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487f709cd9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87f709cd9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487f709cd9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88014440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488014440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on.ee.ethz.ch/datasets_extra/food-101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hyperlink" Target="http://www.maths.lth.se/matematiklth/personal/petter/rapporter/graph.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on.ee.ethz.ch/datasets_extra/food-101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5175" y="0"/>
            <a:ext cx="6871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668725" y="1102525"/>
            <a:ext cx="40689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Food Recognition with Nutrition Facts</a:t>
            </a:r>
            <a:endParaRPr sz="3000"/>
          </a:p>
        </p:txBody>
      </p:sp>
      <p:sp>
        <p:nvSpPr>
          <p:cNvPr id="56" name="Google Shape;56;p13"/>
          <p:cNvSpPr txBox="1"/>
          <p:nvPr/>
        </p:nvSpPr>
        <p:spPr>
          <a:xfrm>
            <a:off x="5838325" y="2921822"/>
            <a:ext cx="30516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Arial"/>
              <a:buNone/>
            </a:pPr>
            <a:r>
              <a:rPr lang="es" sz="2400">
                <a:latin typeface="Open Sans"/>
                <a:ea typeface="Open Sans"/>
                <a:cs typeface="Open Sans"/>
                <a:sym typeface="Open Sans"/>
              </a:rPr>
              <a:t>Group Members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909425" y="3441577"/>
            <a:ext cx="29094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Wanxue Dong | Wenying Hu </a:t>
            </a: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s">
                <a:latin typeface="Open Sans"/>
                <a:ea typeface="Open Sans"/>
                <a:cs typeface="Open Sans"/>
                <a:sym typeface="Open Sans"/>
              </a:rPr>
              <a:t> Xueru Rong </a:t>
            </a: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 </a:t>
            </a:r>
            <a:r>
              <a:rPr lang="es">
                <a:latin typeface="Open Sans"/>
                <a:ea typeface="Open Sans"/>
                <a:cs typeface="Open Sans"/>
                <a:sym typeface="Open Sans"/>
              </a:rPr>
              <a:t>Shuyuan Sun </a:t>
            </a: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s">
                <a:latin typeface="Open Sans"/>
                <a:ea typeface="Open Sans"/>
                <a:cs typeface="Open Sans"/>
                <a:sym typeface="Open Sans"/>
              </a:rPr>
              <a:t> Mengying Yu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 rot="5400000">
            <a:off x="4716150" y="1027950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Data Description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141" name="Google Shape;141;p22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14075" y="1375825"/>
            <a:ext cx="37239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dataset characteristics: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dataset is said to have some amount of </a:t>
            </a:r>
            <a:r>
              <a:rPr lang="es" sz="1600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noises</a:t>
            </a: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on purpose to reflect real-world situations.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it adds some difficulties for us to train the model.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056" y="0"/>
            <a:ext cx="47467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5986400" y="2786475"/>
            <a:ext cx="1634100" cy="1553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l="10618"/>
          <a:stretch/>
        </p:blipFill>
        <p:spPr>
          <a:xfrm>
            <a:off x="6079025" y="0"/>
            <a:ext cx="3065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Data Description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151" name="Google Shape;151;p23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414075" y="1375813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dataset characteristics: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63" y="1957388"/>
            <a:ext cx="22193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150" y="2033175"/>
            <a:ext cx="2291150" cy="3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>
            <a:off x="2044450" y="2086200"/>
            <a:ext cx="805800" cy="16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l="10618"/>
          <a:stretch/>
        </p:blipFill>
        <p:spPr>
          <a:xfrm>
            <a:off x="6079025" y="0"/>
            <a:ext cx="3065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Data Description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162" name="Google Shape;162;p24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414075" y="1375813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dataset characteristics: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63" y="1957388"/>
            <a:ext cx="22193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8246" y="1908446"/>
            <a:ext cx="2989901" cy="30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/>
          <p:nvPr/>
        </p:nvSpPr>
        <p:spPr>
          <a:xfrm>
            <a:off x="2044450" y="2086200"/>
            <a:ext cx="805800" cy="16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l="10618"/>
          <a:stretch/>
        </p:blipFill>
        <p:spPr>
          <a:xfrm>
            <a:off x="6079025" y="0"/>
            <a:ext cx="3065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Data Description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173" name="Google Shape;173;p25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414075" y="1375813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dataset characteristics: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63" y="1957388"/>
            <a:ext cx="22193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8713" y="1957400"/>
            <a:ext cx="162877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2044450" y="2368375"/>
            <a:ext cx="805800" cy="16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l="10618"/>
          <a:stretch/>
        </p:blipFill>
        <p:spPr>
          <a:xfrm>
            <a:off x="6079025" y="0"/>
            <a:ext cx="3065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Data Description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184" name="Google Shape;184;p26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414075" y="1375813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dataset characteristics: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63" y="2111475"/>
            <a:ext cx="16287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900" y="2111463"/>
            <a:ext cx="232410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2044450" y="2238600"/>
            <a:ext cx="805800" cy="16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l="10618"/>
          <a:stretch/>
        </p:blipFill>
        <p:spPr>
          <a:xfrm>
            <a:off x="6079025" y="0"/>
            <a:ext cx="3065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Data Description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195" name="Google Shape;195;p27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414075" y="1375813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dataset characteristics: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63" y="2111475"/>
            <a:ext cx="16287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3525" y="2111463"/>
            <a:ext cx="2219325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/>
          <p:nvPr/>
        </p:nvSpPr>
        <p:spPr>
          <a:xfrm>
            <a:off x="2044450" y="3000600"/>
            <a:ext cx="805800" cy="16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l="10618"/>
          <a:stretch/>
        </p:blipFill>
        <p:spPr>
          <a:xfrm>
            <a:off x="6079025" y="0"/>
            <a:ext cx="3065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Data Description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206" name="Google Shape;206;p28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414075" y="1375813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dataset characteristics: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63" y="2111475"/>
            <a:ext cx="16287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2425" y="2111475"/>
            <a:ext cx="23050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/>
          <p:nvPr/>
        </p:nvSpPr>
        <p:spPr>
          <a:xfrm>
            <a:off x="2044450" y="3610200"/>
            <a:ext cx="805800" cy="16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6282"/>
            <a:ext cx="9144001" cy="51797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000"/>
              </a:srgbClr>
            </a:outerShdw>
          </a:effectLst>
        </p:spPr>
      </p:pic>
      <p:sp>
        <p:nvSpPr>
          <p:cNvPr id="216" name="Google Shape;216;p29"/>
          <p:cNvSpPr txBox="1"/>
          <p:nvPr/>
        </p:nvSpPr>
        <p:spPr>
          <a:xfrm>
            <a:off x="617900" y="290400"/>
            <a:ext cx="35616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lang="es" sz="3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Exploration &amp; Pre-Processing</a:t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 rot="5400000">
            <a:off x="333425" y="23847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>
            <a:off x="3215675" y="259250"/>
            <a:ext cx="5461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28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2800" b="1">
                <a:latin typeface="Open Sans"/>
                <a:ea typeface="Open Sans"/>
                <a:cs typeface="Open Sans"/>
                <a:sym typeface="Open Sans"/>
              </a:rPr>
              <a:t>Exploration &amp; </a:t>
            </a: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Pre-Processing </a:t>
            </a:r>
            <a:r>
              <a:rPr lang="es" sz="28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800"/>
          </a:p>
        </p:txBody>
      </p:sp>
      <p:sp>
        <p:nvSpPr>
          <p:cNvPr id="223" name="Google Shape;223;p30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25" y="1128288"/>
            <a:ext cx="8356751" cy="1337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l="-7950" r="7949"/>
          <a:stretch/>
        </p:blipFill>
        <p:spPr>
          <a:xfrm>
            <a:off x="-298849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3215675" y="259250"/>
            <a:ext cx="5461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28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2800" b="1">
                <a:latin typeface="Open Sans"/>
                <a:ea typeface="Open Sans"/>
                <a:cs typeface="Open Sans"/>
                <a:sym typeface="Open Sans"/>
              </a:rPr>
              <a:t>Exploration &amp; </a:t>
            </a: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Pre-Processing </a:t>
            </a:r>
            <a:r>
              <a:rPr lang="es" sz="28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800"/>
          </a:p>
        </p:txBody>
      </p:sp>
      <p:sp>
        <p:nvSpPr>
          <p:cNvPr id="231" name="Google Shape;231;p31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3495425" y="1292175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◍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Pre-process - images (X)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Pad small images with edges to 512 pixels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Resize all images to 128 pixels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6683075" y="2270400"/>
            <a:ext cx="736800" cy="602700"/>
          </a:xfrm>
          <a:prstGeom prst="frame">
            <a:avLst>
              <a:gd name="adj1" fmla="val 2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4781000" y="2419500"/>
            <a:ext cx="435900" cy="30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5547088" y="2488800"/>
            <a:ext cx="805800" cy="16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4630550" y="3750875"/>
            <a:ext cx="736800" cy="58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6683075" y="3823475"/>
            <a:ext cx="552600" cy="43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5547088" y="3958475"/>
            <a:ext cx="805800" cy="16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98900" y="-17725"/>
            <a:ext cx="5235600" cy="1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45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CONTENT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35674" y="1649900"/>
            <a:ext cx="800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3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35674" y="2268952"/>
            <a:ext cx="800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3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35674" y="2888007"/>
            <a:ext cx="800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3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35674" y="3507060"/>
            <a:ext cx="800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3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3028250" y="1649900"/>
            <a:ext cx="75180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3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1114825" y="1792525"/>
            <a:ext cx="1515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Introduction &amp; Background</a:t>
            </a:r>
            <a:endParaRPr sz="1200"/>
          </a:p>
        </p:txBody>
      </p:sp>
      <p:sp>
        <p:nvSpPr>
          <p:cNvPr id="70" name="Google Shape;70;p14"/>
          <p:cNvSpPr txBox="1"/>
          <p:nvPr/>
        </p:nvSpPr>
        <p:spPr>
          <a:xfrm>
            <a:off x="1114825" y="2418232"/>
            <a:ext cx="1515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Data Description</a:t>
            </a:r>
            <a:endParaRPr sz="1200"/>
          </a:p>
        </p:txBody>
      </p:sp>
      <p:sp>
        <p:nvSpPr>
          <p:cNvPr id="71" name="Google Shape;71;p14"/>
          <p:cNvSpPr txBox="1"/>
          <p:nvPr/>
        </p:nvSpPr>
        <p:spPr>
          <a:xfrm>
            <a:off x="1114825" y="3032624"/>
            <a:ext cx="1515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Exploration &amp; Pre-Processing</a:t>
            </a:r>
            <a:endParaRPr sz="1200"/>
          </a:p>
        </p:txBody>
      </p:sp>
      <p:sp>
        <p:nvSpPr>
          <p:cNvPr id="72" name="Google Shape;72;p14"/>
          <p:cNvSpPr txBox="1"/>
          <p:nvPr/>
        </p:nvSpPr>
        <p:spPr>
          <a:xfrm>
            <a:off x="1114825" y="3645717"/>
            <a:ext cx="1515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Modeling</a:t>
            </a:r>
            <a:endParaRPr sz="1200"/>
          </a:p>
        </p:txBody>
      </p:sp>
      <p:sp>
        <p:nvSpPr>
          <p:cNvPr id="73" name="Google Shape;73;p14"/>
          <p:cNvSpPr txBox="1"/>
          <p:nvPr/>
        </p:nvSpPr>
        <p:spPr>
          <a:xfrm>
            <a:off x="3682050" y="1796500"/>
            <a:ext cx="16158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sz="1200"/>
          </a:p>
        </p:txBody>
      </p:sp>
      <p:sp>
        <p:nvSpPr>
          <p:cNvPr id="74" name="Google Shape;74;p14"/>
          <p:cNvSpPr txBox="1"/>
          <p:nvPr/>
        </p:nvSpPr>
        <p:spPr>
          <a:xfrm>
            <a:off x="2760523" y="2312812"/>
            <a:ext cx="1007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3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3682051" y="2421110"/>
            <a:ext cx="1515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sz="1200"/>
          </a:p>
        </p:txBody>
      </p:sp>
      <p:sp>
        <p:nvSpPr>
          <p:cNvPr id="76" name="Google Shape;76;p14"/>
          <p:cNvSpPr txBox="1"/>
          <p:nvPr/>
        </p:nvSpPr>
        <p:spPr>
          <a:xfrm>
            <a:off x="2760523" y="2895513"/>
            <a:ext cx="1007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3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07</a:t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3682051" y="3038147"/>
            <a:ext cx="1515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sz="1200"/>
          </a:p>
        </p:txBody>
      </p:sp>
      <p:sp>
        <p:nvSpPr>
          <p:cNvPr id="78" name="Google Shape;78;p14"/>
          <p:cNvSpPr/>
          <p:nvPr/>
        </p:nvSpPr>
        <p:spPr>
          <a:xfrm rot="5400000">
            <a:off x="3278100" y="689100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2000" y="0"/>
            <a:ext cx="3433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l="-7950" r="7949"/>
          <a:stretch/>
        </p:blipFill>
        <p:spPr>
          <a:xfrm>
            <a:off x="-298849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3215675" y="259250"/>
            <a:ext cx="5461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28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2800" b="1">
                <a:latin typeface="Open Sans"/>
                <a:ea typeface="Open Sans"/>
                <a:cs typeface="Open Sans"/>
                <a:sym typeface="Open Sans"/>
              </a:rPr>
              <a:t>Exploration &amp; </a:t>
            </a: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Pre-Processing </a:t>
            </a:r>
            <a:r>
              <a:rPr lang="es" sz="28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800"/>
          </a:p>
        </p:txBody>
      </p:sp>
      <p:sp>
        <p:nvSpPr>
          <p:cNvPr id="245" name="Google Shape;245;p32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3495425" y="1292175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◍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Pre-process - images (X)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Use train/test file information to split train/test sets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Store all images into 4-D npy format files for both train and test sets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 i="1">
                <a:latin typeface="Open Sans"/>
                <a:ea typeface="Open Sans"/>
                <a:cs typeface="Open Sans"/>
                <a:sym typeface="Open Sans"/>
              </a:rPr>
              <a:t>(# of images, </a:t>
            </a:r>
            <a:r>
              <a:rPr lang="es" sz="1800" i="1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128, 128</a:t>
            </a:r>
            <a:r>
              <a:rPr lang="es" sz="1800" i="1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s" sz="1800" i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s" sz="1800" i="1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 i="1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7" name="Google Shape;247;p32"/>
          <p:cNvGrpSpPr/>
          <p:nvPr/>
        </p:nvGrpSpPr>
        <p:grpSpPr>
          <a:xfrm>
            <a:off x="4509500" y="2595800"/>
            <a:ext cx="3257550" cy="581100"/>
            <a:chOff x="4242050" y="2418050"/>
            <a:chExt cx="3257550" cy="581100"/>
          </a:xfrm>
        </p:grpSpPr>
        <p:pic>
          <p:nvPicPr>
            <p:cNvPr id="248" name="Google Shape;248;p32"/>
            <p:cNvPicPr preferRelativeResize="0"/>
            <p:nvPr/>
          </p:nvPicPr>
          <p:blipFill rotWithShape="1">
            <a:blip r:embed="rId4">
              <a:alphaModFix/>
            </a:blip>
            <a:srcRect t="34328" b="35888"/>
            <a:stretch/>
          </p:blipFill>
          <p:spPr>
            <a:xfrm>
              <a:off x="5870825" y="2441938"/>
              <a:ext cx="1628775" cy="53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2"/>
            <p:cNvPicPr preferRelativeResize="0"/>
            <p:nvPr/>
          </p:nvPicPr>
          <p:blipFill rotWithShape="1">
            <a:blip r:embed="rId4">
              <a:alphaModFix/>
            </a:blip>
            <a:srcRect t="63447" b="4101"/>
            <a:stretch/>
          </p:blipFill>
          <p:spPr>
            <a:xfrm>
              <a:off x="4242050" y="2418050"/>
              <a:ext cx="1628775" cy="581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8725" y="3752138"/>
            <a:ext cx="131445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5288975" y="4295075"/>
            <a:ext cx="2070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80000"/>
                </a:solidFill>
              </a:rPr>
              <a:t>Width  Height</a:t>
            </a:r>
            <a:r>
              <a:rPr lang="es" sz="1200"/>
              <a:t>  </a:t>
            </a:r>
            <a:r>
              <a:rPr lang="es" sz="1200">
                <a:solidFill>
                  <a:srgbClr val="93C47D"/>
                </a:solidFill>
              </a:rPr>
              <a:t>RGB</a:t>
            </a:r>
            <a:endParaRPr sz="12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l="-7950" r="7949"/>
          <a:stretch/>
        </p:blipFill>
        <p:spPr>
          <a:xfrm>
            <a:off x="-298849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3215675" y="259250"/>
            <a:ext cx="5461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28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2800" b="1">
                <a:latin typeface="Open Sans"/>
                <a:ea typeface="Open Sans"/>
                <a:cs typeface="Open Sans"/>
                <a:sym typeface="Open Sans"/>
              </a:rPr>
              <a:t>Exploration &amp; </a:t>
            </a:r>
            <a:r>
              <a:rPr lang="es" sz="2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Pre-Processing </a:t>
            </a:r>
            <a:r>
              <a:rPr lang="es" sz="28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800"/>
          </a:p>
        </p:txBody>
      </p:sp>
      <p:sp>
        <p:nvSpPr>
          <p:cNvPr id="258" name="Google Shape;258;p33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3495425" y="1292175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◍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Pre-process - labels (Y)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For each image data (X), turn corresponding category in the list into 1 while others 0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Save all labels (Y) as npy file for both train and test sets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 i="1">
                <a:latin typeface="Open Sans"/>
                <a:ea typeface="Open Sans"/>
                <a:cs typeface="Open Sans"/>
                <a:sym typeface="Open Sans"/>
              </a:rPr>
              <a:t>(# of images, </a:t>
            </a:r>
            <a:r>
              <a:rPr lang="es" sz="1800" i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101</a:t>
            </a:r>
            <a:r>
              <a:rPr lang="es" sz="1800" i="1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 i="1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138" y="3727000"/>
            <a:ext cx="12668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/>
        </p:nvSpPr>
        <p:spPr>
          <a:xfrm>
            <a:off x="5060375" y="4218875"/>
            <a:ext cx="1430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B5394"/>
                </a:solidFill>
              </a:rPr>
              <a:t># of categories</a:t>
            </a:r>
            <a:endParaRPr sz="1200">
              <a:solidFill>
                <a:srgbClr val="0B5394"/>
              </a:solidFill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5">
            <a:alphaModFix/>
          </a:blip>
          <a:srcRect b="51823"/>
          <a:stretch/>
        </p:blipFill>
        <p:spPr>
          <a:xfrm>
            <a:off x="4275175" y="2831775"/>
            <a:ext cx="3916799" cy="3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6268"/>
            <a:ext cx="9144001" cy="517976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/>
        </p:nvSpPr>
        <p:spPr>
          <a:xfrm>
            <a:off x="5230975" y="1369975"/>
            <a:ext cx="3777900" cy="3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3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Modeling</a:t>
            </a:r>
            <a:endParaRPr sz="32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4"/>
          <p:cNvSpPr/>
          <p:nvPr/>
        </p:nvSpPr>
        <p:spPr>
          <a:xfrm rot="5400000">
            <a:off x="6682000" y="136997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/>
        </p:nvSpPr>
        <p:spPr>
          <a:xfrm>
            <a:off x="3215675" y="259250"/>
            <a:ext cx="5461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Preparation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/>
          </a:p>
        </p:txBody>
      </p:sp>
      <p:sp>
        <p:nvSpPr>
          <p:cNvPr id="275" name="Google Shape;275;p35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3610850" y="888825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Package/Library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TensorFlow: Open source machine learning library such as neural networks.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TfLearn: Deep learning library featuring a higher-level API for TensorFlow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GPU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NVIDA 1070Ti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700" y="3226835"/>
            <a:ext cx="1962175" cy="167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074" y="3751200"/>
            <a:ext cx="1471701" cy="114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 rotWithShape="1">
          <a:blip r:embed="rId5">
            <a:alphaModFix/>
          </a:blip>
          <a:srcRect r="12472"/>
          <a:stretch/>
        </p:blipFill>
        <p:spPr>
          <a:xfrm>
            <a:off x="0" y="0"/>
            <a:ext cx="3001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 rotWithShape="1">
          <a:blip r:embed="rId3">
            <a:alphaModFix/>
          </a:blip>
          <a:srcRect r="12472"/>
          <a:stretch/>
        </p:blipFill>
        <p:spPr>
          <a:xfrm>
            <a:off x="0" y="0"/>
            <a:ext cx="3001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3215675" y="259250"/>
            <a:ext cx="5461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3000" b="1">
                <a:solidFill>
                  <a:schemeClr val="dk1"/>
                </a:solidFill>
              </a:rPr>
              <a:t>Neural </a:t>
            </a: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Network Choice</a:t>
            </a:r>
            <a:endParaRPr sz="3000"/>
          </a:p>
        </p:txBody>
      </p:sp>
      <p:sp>
        <p:nvSpPr>
          <p:cNvPr id="286" name="Google Shape;286;p36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3506650" y="1115925"/>
            <a:ext cx="5285700" cy="4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AlexNet</a:t>
            </a: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 - Model Setting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 Convolutional Layers and 3 Fully Connected Layers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Convolutional layers: 3x3 kernel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 pooling: pool size of 2x2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Activation functions: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ReLU (conventional layer)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Tanh (fully-connected layer)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softmax (last layer)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Loss function: categorical cross-entropy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 r="12472"/>
          <a:stretch/>
        </p:blipFill>
        <p:spPr>
          <a:xfrm>
            <a:off x="0" y="0"/>
            <a:ext cx="3001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3215675" y="259250"/>
            <a:ext cx="5461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odel Training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/>
          </a:p>
        </p:txBody>
      </p:sp>
      <p:sp>
        <p:nvSpPr>
          <p:cNvPr id="294" name="Google Shape;294;p37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3557525" y="840350"/>
            <a:ext cx="5424000" cy="4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Augmentation - add value to base data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Left/right flip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Randomly blur &amp; crop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Dropout - prevent overfitting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into conventional layer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Batch Normalization -  improve performance and stability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Instead of local response normalization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Adam - advanced stochastic optimizer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⥁"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Instead of SGD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Other Numerical Parameters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Model Performance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301" name="Google Shape;301;p38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429300" y="1119301"/>
            <a:ext cx="5285700" cy="3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100 epochs to converge, evaluate once every 5 epochs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 final accuracy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3000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52.60%</a:t>
            </a: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 of original paper: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Random Forest: 50.67%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136"/>
            <a:ext cx="9144000" cy="51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 txBox="1"/>
          <p:nvPr/>
        </p:nvSpPr>
        <p:spPr>
          <a:xfrm>
            <a:off x="6171325" y="4001825"/>
            <a:ext cx="26754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sz="3000"/>
          </a:p>
        </p:txBody>
      </p:sp>
      <p:sp>
        <p:nvSpPr>
          <p:cNvPr id="310" name="Google Shape;310;p39"/>
          <p:cNvSpPr/>
          <p:nvPr/>
        </p:nvSpPr>
        <p:spPr>
          <a:xfrm rot="-5400000">
            <a:off x="8410825" y="4409312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Nutrition Provider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316" name="Google Shape;316;p40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150" y="1363250"/>
            <a:ext cx="7269699" cy="33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Nutrition Provider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323" name="Google Shape;323;p41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1"/>
          <p:cNvSpPr txBox="1"/>
          <p:nvPr/>
        </p:nvSpPr>
        <p:spPr>
          <a:xfrm>
            <a:off x="414075" y="1375813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Google a food class (length &amp; width &lt; 512)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Save the image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Predict the food class of the image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Show the nutrition fact of the predicted class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5" name="Google Shape;32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99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1"/>
          <p:cNvSpPr/>
          <p:nvPr/>
        </p:nvSpPr>
        <p:spPr>
          <a:xfrm>
            <a:off x="2130400" y="1956025"/>
            <a:ext cx="187500" cy="348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1"/>
          <p:cNvSpPr/>
          <p:nvPr/>
        </p:nvSpPr>
        <p:spPr>
          <a:xfrm>
            <a:off x="2130400" y="2701950"/>
            <a:ext cx="187500" cy="348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1"/>
          <p:cNvSpPr/>
          <p:nvPr/>
        </p:nvSpPr>
        <p:spPr>
          <a:xfrm>
            <a:off x="2130400" y="3483000"/>
            <a:ext cx="187500" cy="348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2975" y="0"/>
            <a:ext cx="9186976" cy="52040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5502050" y="332275"/>
            <a:ext cx="3438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Introduction &amp; Background</a:t>
            </a:r>
            <a:endParaRPr sz="3000"/>
          </a:p>
        </p:txBody>
      </p:sp>
      <p:sp>
        <p:nvSpPr>
          <p:cNvPr id="86" name="Google Shape;86;p15"/>
          <p:cNvSpPr/>
          <p:nvPr/>
        </p:nvSpPr>
        <p:spPr>
          <a:xfrm rot="5400000">
            <a:off x="5656600" y="6625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500" y="-25799"/>
            <a:ext cx="9171000" cy="51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/>
        </p:nvSpPr>
        <p:spPr>
          <a:xfrm>
            <a:off x="950150" y="414150"/>
            <a:ext cx="3561600" cy="1595400"/>
          </a:xfrm>
          <a:prstGeom prst="rect">
            <a:avLst/>
          </a:prstGeom>
          <a:noFill/>
          <a:ln w="9525" cap="flat" cmpd="sng">
            <a:solidFill>
              <a:srgbClr val="222222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lang="es" sz="3200" b="1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335" name="Google Shape;335;p42"/>
          <p:cNvSpPr/>
          <p:nvPr/>
        </p:nvSpPr>
        <p:spPr>
          <a:xfrm rot="5400000">
            <a:off x="614750" y="29567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/>
        </p:nvSpPr>
        <p:spPr>
          <a:xfrm>
            <a:off x="3215675" y="259250"/>
            <a:ext cx="5461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Model Training Tricks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/>
          </a:p>
        </p:txBody>
      </p:sp>
      <p:sp>
        <p:nvSpPr>
          <p:cNvPr id="341" name="Google Shape;341;p43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3806200" y="1045925"/>
            <a:ext cx="49380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⥁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Find hyperparameters used most often in paper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⥁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Optimize run time reasonably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⥁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2400" strike="sng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Pray</a:t>
            </a:r>
            <a:endParaRPr sz="2400" strike="sngStrike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3" name="Google Shape;3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/>
        </p:nvSpPr>
        <p:spPr>
          <a:xfrm>
            <a:off x="3215675" y="259250"/>
            <a:ext cx="5461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Future improvement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28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800"/>
          </a:p>
        </p:txBody>
      </p:sp>
      <p:sp>
        <p:nvSpPr>
          <p:cNvPr id="349" name="Google Shape;349;p44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3695825" y="1279350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◍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Ensemble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Try out more models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ResNet (in progress)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VGG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Further Applications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Recipe Recommendation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1" name="Google Shape;35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/>
        </p:nvSpPr>
        <p:spPr>
          <a:xfrm>
            <a:off x="196600" y="907200"/>
            <a:ext cx="5240400" cy="3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1200">
                <a:latin typeface="Cambria"/>
                <a:ea typeface="Cambria"/>
                <a:cs typeface="Cambria"/>
                <a:sym typeface="Cambria"/>
              </a:rPr>
              <a:t>[1] Pouladzadeh, P., Kuhad, P., Peddi, S. V. B., Yassine, A., &amp; Shirmohammadi, S. (2016, May). Food calorie measurement using deep learning neural network. In IEEE International Instrumentation and Measurement Technology Conference Proceedings (I2MTC) (pp. 1-6).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br>
              <a:rPr lang="es" sz="1200">
                <a:latin typeface="Cambria"/>
                <a:ea typeface="Cambria"/>
                <a:cs typeface="Cambria"/>
                <a:sym typeface="Cambria"/>
              </a:rPr>
            </a:br>
            <a:r>
              <a:rPr lang="es" sz="1200">
                <a:latin typeface="Cambria"/>
                <a:ea typeface="Cambria"/>
                <a:cs typeface="Cambria"/>
                <a:sym typeface="Cambria"/>
              </a:rPr>
              <a:t>[2] Bossard, L., Guillaumin, M., &amp; Van Gool, L. (2014, September). Food-101–mining discriminative components with random forests. In European Conference on Computer Vision (pp. 446-461). Springer, Cham. Retrieved from </a:t>
            </a:r>
            <a:r>
              <a:rPr lang="es" sz="12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https://www.vision.ee.ethz.ch/datasets_extra/food-101/</a:t>
            </a:r>
            <a:r>
              <a:rPr lang="es" sz="1200">
                <a:latin typeface="Cambria"/>
                <a:ea typeface="Cambria"/>
                <a:cs typeface="Cambria"/>
                <a:sym typeface="Cambria"/>
              </a:rPr>
              <a:t> 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br>
              <a:rPr lang="es" sz="1200">
                <a:latin typeface="Cambria"/>
                <a:ea typeface="Cambria"/>
                <a:cs typeface="Cambria"/>
                <a:sym typeface="Cambria"/>
              </a:rPr>
            </a:br>
            <a:r>
              <a:rPr lang="es" sz="1200">
                <a:latin typeface="Cambria"/>
                <a:ea typeface="Cambria"/>
                <a:cs typeface="Cambria"/>
                <a:sym typeface="Cambria"/>
              </a:rPr>
              <a:t>[3] Simayijiang, Z., &amp; Grimm, S. Segmentation with Graph Cuts. Matematikcentrum Lunds Universitet.[Online]. Available: </a:t>
            </a:r>
            <a:r>
              <a:rPr lang="es" sz="12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4"/>
              </a:rPr>
              <a:t>http://www.maths.lth.se/matematiklth/personal/petter/rapporter/graph. pdf</a:t>
            </a:r>
            <a:r>
              <a:rPr lang="es" sz="1200">
                <a:latin typeface="Cambria"/>
                <a:ea typeface="Cambria"/>
                <a:cs typeface="Cambria"/>
                <a:sym typeface="Cambria"/>
              </a:rPr>
              <a:t>.[Diakses 8 Mei 2017].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1200">
                <a:latin typeface="Cambria"/>
                <a:ea typeface="Cambria"/>
                <a:cs typeface="Cambria"/>
                <a:sym typeface="Cambria"/>
              </a:rPr>
              <a:t>etc.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4203475" y="3144675"/>
            <a:ext cx="1163700" cy="14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20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/>
          </a:p>
        </p:txBody>
      </p:sp>
      <p:sp>
        <p:nvSpPr>
          <p:cNvPr id="358" name="Google Shape;358;p45"/>
          <p:cNvSpPr txBox="1"/>
          <p:nvPr/>
        </p:nvSpPr>
        <p:spPr>
          <a:xfrm>
            <a:off x="47825" y="-533410"/>
            <a:ext cx="691800" cy="1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20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endParaRPr/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5025" y="-14750"/>
            <a:ext cx="3448970" cy="5173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2783400" y="198200"/>
            <a:ext cx="2821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lang="es" sz="3200" b="1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/>
          </a:p>
        </p:txBody>
      </p:sp>
      <p:sp>
        <p:nvSpPr>
          <p:cNvPr id="361" name="Google Shape;361;p45"/>
          <p:cNvSpPr/>
          <p:nvPr/>
        </p:nvSpPr>
        <p:spPr>
          <a:xfrm rot="-5400000">
            <a:off x="5001100" y="3136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4050" y="0"/>
            <a:ext cx="42499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6" descr="giphy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52400"/>
            <a:ext cx="45720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/>
          <p:nvPr/>
        </p:nvSpPr>
        <p:spPr>
          <a:xfrm>
            <a:off x="588300" y="4147975"/>
            <a:ext cx="3899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400" b="1" i="0" u="none" strike="noStrike" cap="none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Any questions?</a:t>
            </a:r>
            <a:endParaRPr/>
          </a:p>
        </p:txBody>
      </p:sp>
      <p:sp>
        <p:nvSpPr>
          <p:cNvPr id="369" name="Google Shape;369;p46"/>
          <p:cNvSpPr/>
          <p:nvPr/>
        </p:nvSpPr>
        <p:spPr>
          <a:xfrm rot="5400000">
            <a:off x="253400" y="42171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3215675" y="259250"/>
            <a:ext cx="5461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Why we care?</a:t>
            </a:r>
            <a:endParaRPr sz="3000"/>
          </a:p>
        </p:txBody>
      </p:sp>
      <p:sp>
        <p:nvSpPr>
          <p:cNvPr id="92" name="Google Shape;92;p16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495425" y="1292175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◍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Problem scope: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Can you identify the </a:t>
            </a: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nutrition facts of the food you are eating?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◍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Importance: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accurate and convenient solution to food nutrition measurement is the key to long-term health plan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r="7715"/>
          <a:stretch/>
        </p:blipFill>
        <p:spPr>
          <a:xfrm>
            <a:off x="0" y="0"/>
            <a:ext cx="3164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3705475" y="1473450"/>
            <a:ext cx="50343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try: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ResNet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except: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AlexNet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Novelty: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Link to database with food nutrition fact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649000" y="307725"/>
            <a:ext cx="28419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Methodology</a:t>
            </a:r>
            <a:endParaRPr sz="3000" b="1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endParaRPr sz="3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7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" y="0"/>
            <a:ext cx="3389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5886525" y="259250"/>
            <a:ext cx="279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Related Work</a:t>
            </a:r>
            <a:endParaRPr sz="3000"/>
          </a:p>
        </p:txBody>
      </p:sp>
      <p:sp>
        <p:nvSpPr>
          <p:cNvPr id="108" name="Google Shape;108;p18"/>
          <p:cNvSpPr/>
          <p:nvPr/>
        </p:nvSpPr>
        <p:spPr>
          <a:xfrm rot="-5400000">
            <a:off x="8545625" y="452925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3434775" y="992775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200" b="1">
                <a:solidFill>
                  <a:schemeClr val="dk1"/>
                </a:solidFill>
              </a:rPr>
              <a:t>Inception V3 and Inception-ResNet</a:t>
            </a:r>
            <a:r>
              <a:rPr lang="e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99999"/>
                </a:solidFill>
              </a:rPr>
              <a:t>Mao, D., Yu, Q., &amp; Wang, J. Deep Learning Based Food Recognition</a:t>
            </a:r>
            <a:endParaRPr sz="1000">
              <a:solidFill>
                <a:srgbClr val="99999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99999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◍"/>
            </a:pPr>
            <a:r>
              <a:rPr lang="es" sz="1200">
                <a:solidFill>
                  <a:schemeClr val="dk1"/>
                </a:solidFill>
              </a:rPr>
              <a:t>“With an average accuracy of 50.76%, our model (random forest) outperforms alternative classification methods except for cnn” </a:t>
            </a:r>
            <a:r>
              <a:rPr lang="es" sz="1200">
                <a:solidFill>
                  <a:srgbClr val="B7B7B7"/>
                </a:solidFill>
              </a:rPr>
              <a:t>-</a:t>
            </a:r>
            <a:r>
              <a:rPr lang="es" sz="1200">
                <a:solidFill>
                  <a:srgbClr val="999999"/>
                </a:solidFill>
              </a:rPr>
              <a:t>-</a:t>
            </a:r>
            <a:r>
              <a:rPr lang="es" sz="1000">
                <a:solidFill>
                  <a:srgbClr val="999999"/>
                </a:solidFill>
              </a:rPr>
              <a:t>Bossard, L., Guillaumin, M., &amp; Van Gool, L. (2014, September). Food-101–mining discriminative components with random forests. In </a:t>
            </a:r>
            <a:r>
              <a:rPr lang="es" sz="1000" i="1">
                <a:solidFill>
                  <a:srgbClr val="999999"/>
                </a:solidFill>
              </a:rPr>
              <a:t>European Conference on Computer Vision</a:t>
            </a:r>
            <a:r>
              <a:rPr lang="es" sz="1000">
                <a:solidFill>
                  <a:srgbClr val="999999"/>
                </a:solidFill>
              </a:rPr>
              <a:t> (pp. 446-461). Springer, Cham</a:t>
            </a:r>
            <a:endParaRPr sz="10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99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r="11008"/>
          <a:stretch/>
        </p:blipFill>
        <p:spPr>
          <a:xfrm>
            <a:off x="0" y="0"/>
            <a:ext cx="3051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913" y="1389900"/>
            <a:ext cx="4298724" cy="8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136"/>
            <a:ext cx="9144001" cy="517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6171325" y="3469600"/>
            <a:ext cx="2675400" cy="13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Data Description</a:t>
            </a:r>
            <a:endParaRPr sz="3000"/>
          </a:p>
        </p:txBody>
      </p:sp>
      <p:sp>
        <p:nvSpPr>
          <p:cNvPr id="118" name="Google Shape;118;p19"/>
          <p:cNvSpPr/>
          <p:nvPr/>
        </p:nvSpPr>
        <p:spPr>
          <a:xfrm rot="5400000">
            <a:off x="7498975" y="3469612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Data Description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124" name="Google Shape;124;p20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14075" y="1043574"/>
            <a:ext cx="5285700" cy="3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https://www.vision.ee.ethz.ch/datasets_extra/food-101/</a:t>
            </a: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549" y="2394349"/>
            <a:ext cx="4457550" cy="22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5">
            <a:alphaModFix/>
          </a:blip>
          <a:srcRect l="10618"/>
          <a:stretch/>
        </p:blipFill>
        <p:spPr>
          <a:xfrm>
            <a:off x="6079025" y="0"/>
            <a:ext cx="3065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520725" y="342900"/>
            <a:ext cx="5354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CD0"/>
              </a:buClr>
              <a:buFont typeface="PT Sans"/>
              <a:buNone/>
            </a:pPr>
            <a:r>
              <a:rPr lang="es" sz="3000" b="1">
                <a:latin typeface="Open Sans"/>
                <a:ea typeface="Open Sans"/>
                <a:cs typeface="Open Sans"/>
                <a:sym typeface="Open Sans"/>
              </a:rPr>
              <a:t>Data Description</a:t>
            </a:r>
            <a:r>
              <a:rPr lang="es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3000"/>
          </a:p>
        </p:txBody>
      </p:sp>
      <p:sp>
        <p:nvSpPr>
          <p:cNvPr id="133" name="Google Shape;133;p21"/>
          <p:cNvSpPr/>
          <p:nvPr/>
        </p:nvSpPr>
        <p:spPr>
          <a:xfrm>
            <a:off x="249675" y="607663"/>
            <a:ext cx="435900" cy="435900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414075" y="1375813"/>
            <a:ext cx="5285700" cy="3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◍"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dataset characteristics: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b="1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101</a:t>
            </a: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food categories, </a:t>
            </a:r>
            <a:r>
              <a:rPr lang="e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</a:t>
            </a: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with </a:t>
            </a:r>
            <a:r>
              <a:rPr lang="es" sz="1600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1000</a:t>
            </a: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images. 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 b="1" i="1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750 training</a:t>
            </a: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images and </a:t>
            </a:r>
            <a:r>
              <a:rPr lang="es" sz="1600" b="1" i="1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250 testing</a:t>
            </a:r>
            <a:r>
              <a:rPr lang="es" sz="1600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in each categories.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images were originally rescaled to have a maximum side length of </a:t>
            </a:r>
            <a:r>
              <a:rPr lang="es" sz="1600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512 pixels</a:t>
            </a: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l="10618"/>
          <a:stretch/>
        </p:blipFill>
        <p:spPr>
          <a:xfrm>
            <a:off x="6079025" y="0"/>
            <a:ext cx="3065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897</Words>
  <Application>Microsoft Office PowerPoint</Application>
  <PresentationFormat>全屏显示(16:9)</PresentationFormat>
  <Paragraphs>231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Roboto</vt:lpstr>
      <vt:lpstr>PT Sans</vt:lpstr>
      <vt:lpstr>Cambria</vt:lpstr>
      <vt:lpstr>Arial</vt:lpstr>
      <vt:lpstr>Open Sans</vt:lpstr>
      <vt:lpstr>simple-light-2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淑媛 孙</cp:lastModifiedBy>
  <cp:revision>1</cp:revision>
  <dcterms:modified xsi:type="dcterms:W3CDTF">2018-12-12T08:02:24Z</dcterms:modified>
</cp:coreProperties>
</file>